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9"/>
  </p:notesMasterIdLst>
  <p:sldIdLst>
    <p:sldId id="256" r:id="rId2"/>
    <p:sldId id="257" r:id="rId3"/>
    <p:sldId id="258" r:id="rId4"/>
    <p:sldId id="259" r:id="rId5"/>
    <p:sldId id="260" r:id="rId6"/>
    <p:sldId id="261" r:id="rId7"/>
    <p:sldId id="262" r:id="rId8"/>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Rosenberg"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1" d="100"/>
          <a:sy n="111" d="100"/>
        </p:scale>
        <p:origin x="-880"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commentAuthors" Target="commentAuthors.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comments/comment1.xml><?xml version="1.0" encoding="utf-8"?>
<p:cmLst xmlns:a="http://schemas.openxmlformats.org/drawingml/2006/main" xmlns:r="http://schemas.openxmlformats.org/officeDocument/2006/relationships" xmlns:p="http://schemas.openxmlformats.org/presentationml/2006/main">
  <p:cm authorId="0" idx="1">
    <p:pos x="6000" y="0"/>
    <p:text>Love your design boys. You have really worked well together creating a strong presentation. Let's work on the Locomotion connection today:)</p:text>
  </p:cm>
  <p:cm authorId="0" idx="2">
    <p:pos x="6000" y="100"/>
    <p:text>Let's talk about how you can connect this to the theme courage.:)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54665901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Shape 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6" name="Shape 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Both:Jacquline Woodson author Study by Joseph and Malachi.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Malachi: Our theme is courage.  Courage is what it takes to stand up and believe in yourself and others.  We have chosen examples of courage from The Other Side and Locomotion. We  have made our own connections to the  text from our personal experiences.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t>Malachi: I think Lonnie shows courage in the book Locomotion by letting his emotions out. At first he didn’t let his emotions out because the death of his family. He had the courage to overcome his past.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t>Joseph: This quote shows courage for example the girl is not afraid to shake hands with the other girl.  The girls are not afraid to interact with each other. Even though they were told not to, because of race.</a:t>
            </a:r>
          </a:p>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7" name="Shape 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Joseph: This quote from the other side shows how two girls were not afraid to interact with each other.I connect to this book because when I went to Minnesota I got to go to football camp in the summer.What shows courage for me is I wasn’t scared to talk to the new people.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91666"/>
              <a:buFont typeface="Arial"/>
              <a:buNone/>
            </a:pPr>
            <a:r>
              <a:rPr lang="en" sz="1200"/>
              <a:t>Malachi: I picked my connection, </a:t>
            </a:r>
            <a:r>
              <a:rPr lang="en" sz="1200">
                <a:solidFill>
                  <a:schemeClr val="dk1"/>
                </a:solidFill>
              </a:rPr>
              <a:t>when I went to Texas I wasn't scared to meet or play with people. I wrote that connection because it reminded me of when I was in Texas when I went to the park and this boy asked me if I wanted to play basketball. I think that show courage because he stepped up and asked me and wasn't scared.</a:t>
            </a:r>
          </a:p>
          <a:p>
            <a:pPr>
              <a:spcBef>
                <a:spcPts val="0"/>
              </a:spcBef>
              <a:buNone/>
            </a:pPr>
            <a:endParaRPr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3" name="Shape 8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0" name="Shape 10"/>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dk1"/>
              </a:buClr>
              <a:buSzPct val="100000"/>
              <a:buNone/>
              <a:defRPr sz="1800">
                <a:solidFill>
                  <a:schemeClr val="dk1"/>
                </a:solidFill>
              </a:defRPr>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0">
    <p:cut/>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png"/><Relationship Id="rId8" Type="http://schemas.openxmlformats.org/officeDocument/2006/relationships/image" Target="../media/image2.png"/><Relationship Id="rId9"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3.png"/><Relationship Id="rId6" Type="http://schemas.openxmlformats.org/officeDocument/2006/relationships/image" Target="../media/image2.png"/><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4.jpg"/><Relationship Id="rId6" Type="http://schemas.openxmlformats.org/officeDocument/2006/relationships/image" Target="../media/image2.png"/><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5.png"/><Relationship Id="rId6"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xml"/><Relationship Id="rId5" Type="http://schemas.openxmlformats.org/officeDocument/2006/relationships/image" Target="../media/image6.jpg"/><Relationship Id="rId6"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7.jpg"/><Relationship Id="rId6"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34F5C"/>
        </a:solidFill>
        <a:effectLst/>
      </p:bgPr>
    </p:bg>
    <p:spTree>
      <p:nvGrpSpPr>
        <p:cNvPr id="1" name="Shape 29"/>
        <p:cNvGrpSpPr/>
        <p:nvPr/>
      </p:nvGrpSpPr>
      <p:grpSpPr>
        <a:xfrm>
          <a:off x="0" y="0"/>
          <a:ext cx="0" cy="0"/>
          <a:chOff x="0" y="0"/>
          <a:chExt cx="0" cy="0"/>
        </a:xfrm>
      </p:grpSpPr>
      <p:pic>
        <p:nvPicPr>
          <p:cNvPr id="30" name="Shape 30"/>
          <p:cNvPicPr preferRelativeResize="0"/>
          <p:nvPr/>
        </p:nvPicPr>
        <p:blipFill>
          <a:blip r:embed="rId7">
            <a:alphaModFix/>
          </a:blip>
          <a:stretch>
            <a:fillRect/>
          </a:stretch>
        </p:blipFill>
        <p:spPr>
          <a:xfrm>
            <a:off x="0" y="0"/>
            <a:ext cx="9144000" cy="5143500"/>
          </a:xfrm>
          <a:prstGeom prst="rect">
            <a:avLst/>
          </a:prstGeom>
          <a:noFill/>
          <a:ln>
            <a:noFill/>
          </a:ln>
        </p:spPr>
      </p:pic>
      <p:sp>
        <p:nvSpPr>
          <p:cNvPr id="31" name="Shape 31"/>
          <p:cNvSpPr txBox="1">
            <a:spLocks noGrp="1"/>
          </p:cNvSpPr>
          <p:nvPr>
            <p:ph type="subTitle" idx="1"/>
          </p:nvPr>
        </p:nvSpPr>
        <p:spPr>
          <a:xfrm>
            <a:off x="613175" y="4219728"/>
            <a:ext cx="7772400" cy="784799"/>
          </a:xfrm>
          <a:prstGeom prst="rect">
            <a:avLst/>
          </a:prstGeom>
        </p:spPr>
        <p:txBody>
          <a:bodyPr lIns="91425" tIns="91425" rIns="91425" bIns="91425" anchor="t" anchorCtr="0">
            <a:noAutofit/>
          </a:bodyPr>
          <a:lstStyle/>
          <a:p>
            <a:pPr>
              <a:spcBef>
                <a:spcPts val="0"/>
              </a:spcBef>
              <a:buNone/>
            </a:pPr>
            <a:r>
              <a:rPr lang="en" dirty="0">
                <a:solidFill>
                  <a:schemeClr val="lt1"/>
                </a:solidFill>
              </a:rPr>
              <a:t>By </a:t>
            </a:r>
            <a:r>
              <a:rPr lang="en" dirty="0" smtClean="0">
                <a:solidFill>
                  <a:schemeClr val="lt1"/>
                </a:solidFill>
              </a:rPr>
              <a:t>Joseph</a:t>
            </a:r>
            <a:r>
              <a:rPr lang="en-US" dirty="0">
                <a:solidFill>
                  <a:schemeClr val="lt1"/>
                </a:solidFill>
              </a:rPr>
              <a:t> </a:t>
            </a:r>
            <a:r>
              <a:rPr lang="en-US" dirty="0" smtClean="0">
                <a:solidFill>
                  <a:schemeClr val="lt1"/>
                </a:solidFill>
              </a:rPr>
              <a:t>and</a:t>
            </a:r>
            <a:r>
              <a:rPr lang="en-US" dirty="0" smtClean="0">
                <a:solidFill>
                  <a:schemeClr val="lt1"/>
                </a:solidFill>
              </a:rPr>
              <a:t> </a:t>
            </a:r>
            <a:r>
              <a:rPr lang="en" dirty="0" smtClean="0">
                <a:solidFill>
                  <a:schemeClr val="lt1"/>
                </a:solidFill>
              </a:rPr>
              <a:t>Malachi</a:t>
            </a:r>
            <a:endParaRPr lang="en" dirty="0">
              <a:solidFill>
                <a:schemeClr val="lt1"/>
              </a:solidFill>
            </a:endParaRPr>
          </a:p>
        </p:txBody>
      </p:sp>
      <p:sp>
        <p:nvSpPr>
          <p:cNvPr id="32" name="Shape 32"/>
          <p:cNvSpPr txBox="1"/>
          <p:nvPr/>
        </p:nvSpPr>
        <p:spPr>
          <a:xfrm>
            <a:off x="1026525" y="1790950"/>
            <a:ext cx="6661499" cy="1049100"/>
          </a:xfrm>
          <a:prstGeom prst="rect">
            <a:avLst/>
          </a:prstGeom>
          <a:noFill/>
          <a:ln>
            <a:noFill/>
          </a:ln>
        </p:spPr>
        <p:txBody>
          <a:bodyPr lIns="91425" tIns="91425" rIns="91425" bIns="91425" anchor="t" anchorCtr="0">
            <a:noAutofit/>
          </a:bodyPr>
          <a:lstStyle/>
          <a:p>
            <a:pPr>
              <a:spcBef>
                <a:spcPts val="0"/>
              </a:spcBef>
              <a:buNone/>
            </a:pPr>
            <a:r>
              <a:rPr lang="en" sz="4800"/>
              <a:t>           </a:t>
            </a:r>
          </a:p>
        </p:txBody>
      </p:sp>
      <p:sp>
        <p:nvSpPr>
          <p:cNvPr id="33" name="Shape 33"/>
          <p:cNvSpPr txBox="1"/>
          <p:nvPr/>
        </p:nvSpPr>
        <p:spPr>
          <a:xfrm>
            <a:off x="144834" y="220806"/>
            <a:ext cx="8999166" cy="567900"/>
          </a:xfrm>
          <a:prstGeom prst="rect">
            <a:avLst/>
          </a:prstGeom>
          <a:noFill/>
          <a:ln>
            <a:noFill/>
          </a:ln>
        </p:spPr>
        <p:txBody>
          <a:bodyPr lIns="91425" tIns="91425" rIns="91425" bIns="91425" anchor="t" anchorCtr="0">
            <a:noAutofit/>
          </a:bodyPr>
          <a:lstStyle/>
          <a:p>
            <a:pPr algn="ctr">
              <a:spcBef>
                <a:spcPts val="0"/>
              </a:spcBef>
              <a:buNone/>
            </a:pPr>
            <a:r>
              <a:rPr lang="en" sz="4000" dirty="0" smtClean="0"/>
              <a:t>Jacqueline </a:t>
            </a:r>
            <a:r>
              <a:rPr lang="en" sz="4000" dirty="0"/>
              <a:t>Woodson Author Study  </a:t>
            </a:r>
          </a:p>
        </p:txBody>
      </p:sp>
      <p:pic>
        <p:nvPicPr>
          <p:cNvPr id="6" name="Smooth Hiphop Trac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59543" y="250578"/>
            <a:ext cx="812800" cy="812800"/>
          </a:xfrm>
          <a:prstGeom prst="rect">
            <a:avLst/>
          </a:prstGeom>
        </p:spPr>
      </p:pic>
      <p:pic>
        <p:nvPicPr>
          <p:cNvPr id="2" name="Sound 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00100" y="1839765"/>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64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5094" numSld="999">
                <p:cTn id="10" repeatCount="indefinite" fill="hold" display="0">
                  <p:stCondLst>
                    <p:cond delay="indefinite"/>
                  </p:stCondLst>
                  <p:endCondLst>
                    <p:cond evt="onStopAudio" delay="0">
                      <p:tgtEl>
                        <p:sldTgt/>
                      </p:tgtEl>
                    </p:cond>
                  </p:endCondLst>
                </p:cTn>
                <p:tgtEl>
                  <p:spTgt spid="6"/>
                </p:tgtEl>
              </p:cMediaNode>
            </p:audio>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914400" y="-265996"/>
            <a:ext cx="8229600" cy="857400"/>
          </a:xfrm>
          <a:prstGeom prst="rect">
            <a:avLst/>
          </a:prstGeom>
        </p:spPr>
        <p:txBody>
          <a:bodyPr lIns="91425" tIns="91425" rIns="91425" bIns="91425" anchor="b" anchorCtr="0">
            <a:noAutofit/>
          </a:bodyPr>
          <a:lstStyle/>
          <a:p>
            <a:pPr>
              <a:spcBef>
                <a:spcPts val="0"/>
              </a:spcBef>
              <a:buNone/>
            </a:pPr>
            <a:r>
              <a:rPr lang="en"/>
              <a:t>                       </a:t>
            </a:r>
            <a:r>
              <a:rPr lang="en">
                <a:solidFill>
                  <a:srgbClr val="0000FF"/>
                </a:solidFill>
              </a:rPr>
              <a:t>THEME</a:t>
            </a:r>
          </a:p>
        </p:txBody>
      </p:sp>
      <p:pic>
        <p:nvPicPr>
          <p:cNvPr id="39" name="Shape 39"/>
          <p:cNvPicPr preferRelativeResize="0"/>
          <p:nvPr/>
        </p:nvPicPr>
        <p:blipFill>
          <a:blip r:embed="rId5">
            <a:alphaModFix/>
          </a:blip>
          <a:stretch>
            <a:fillRect/>
          </a:stretch>
        </p:blipFill>
        <p:spPr>
          <a:xfrm>
            <a:off x="0" y="0"/>
            <a:ext cx="9143999" cy="5143499"/>
          </a:xfrm>
          <a:prstGeom prst="rect">
            <a:avLst/>
          </a:prstGeom>
          <a:noFill/>
          <a:ln>
            <a:noFill/>
          </a:ln>
        </p:spPr>
      </p:pic>
      <p:sp>
        <p:nvSpPr>
          <p:cNvPr id="40" name="Shape 4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solidFill>
                  <a:srgbClr val="0000FF"/>
                </a:solidFill>
              </a:rPr>
              <a:t>Courage- to stand up and believe in yourself and others.</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14082" y="12001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28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pic>
        <p:nvPicPr>
          <p:cNvPr id="45" name="Shape 45"/>
          <p:cNvPicPr preferRelativeResize="0"/>
          <p:nvPr/>
        </p:nvPicPr>
        <p:blipFill>
          <a:blip r:embed="rId5">
            <a:alphaModFix/>
          </a:blip>
          <a:stretch>
            <a:fillRect/>
          </a:stretch>
        </p:blipFill>
        <p:spPr>
          <a:xfrm>
            <a:off x="0" y="0"/>
            <a:ext cx="9143999" cy="5143500"/>
          </a:xfrm>
          <a:prstGeom prst="rect">
            <a:avLst/>
          </a:prstGeom>
          <a:noFill/>
          <a:ln>
            <a:noFill/>
          </a:ln>
        </p:spPr>
      </p:pic>
      <p:sp>
        <p:nvSpPr>
          <p:cNvPr id="46" name="Shape 46"/>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   </a:t>
            </a:r>
          </a:p>
        </p:txBody>
      </p:sp>
      <p:sp>
        <p:nvSpPr>
          <p:cNvPr id="47" name="Shape 47"/>
          <p:cNvSpPr txBox="1">
            <a:spLocks noGrp="1"/>
          </p:cNvSpPr>
          <p:nvPr>
            <p:ph type="body" idx="1"/>
          </p:nvPr>
        </p:nvSpPr>
        <p:spPr>
          <a:xfrm>
            <a:off x="57375" y="1200150"/>
            <a:ext cx="5867400" cy="3357299"/>
          </a:xfrm>
          <a:prstGeom prst="rect">
            <a:avLst/>
          </a:prstGeom>
        </p:spPr>
        <p:txBody>
          <a:bodyPr lIns="91425" tIns="91425" rIns="91425" bIns="91425" anchor="t" anchorCtr="0">
            <a:noAutofit/>
          </a:bodyPr>
          <a:lstStyle/>
          <a:p>
            <a:pPr lvl="0" rtl="0">
              <a:spcBef>
                <a:spcPts val="0"/>
              </a:spcBef>
              <a:buNone/>
            </a:pPr>
            <a:r>
              <a:rPr lang="en" sz="2800">
                <a:solidFill>
                  <a:srgbClr val="FFFF00"/>
                </a:solidFill>
              </a:rPr>
              <a:t>“I sneak a pen from my back pocket, bend down low like I dropped something. The chorus marches up behind the preacher clapping and humming and getting ready to sing.I wrote the word HOPE on my hand.” </a:t>
            </a:r>
          </a:p>
        </p:txBody>
      </p:sp>
      <p:sp>
        <p:nvSpPr>
          <p:cNvPr id="48" name="Shape 48"/>
          <p:cNvSpPr/>
          <p:nvPr/>
        </p:nvSpPr>
        <p:spPr>
          <a:xfrm>
            <a:off x="277896" y="4232874"/>
            <a:ext cx="8191234" cy="779029"/>
          </a:xfrm>
          <a:prstGeom prst="rect">
            <a:avLst/>
          </a:prstGeom>
        </p:spPr>
        <p:txBody>
          <a:bodyPr>
            <a:prstTxWarp prst="textPlain">
              <a:avLst/>
            </a:prstTxWarp>
          </a:bodyPr>
          <a:lstStyle/>
          <a:p>
            <a:pPr algn="ctr"/>
            <a:r>
              <a:rPr b="0" i="0" dirty="0">
                <a:ln w="19050" cap="flat">
                  <a:solidFill>
                    <a:schemeClr val="dk2"/>
                  </a:solidFill>
                  <a:prstDash val="solid"/>
                  <a:round/>
                  <a:headEnd type="none" w="med" len="med"/>
                  <a:tailEnd type="none" w="med" len="med"/>
                </a:ln>
                <a:solidFill>
                  <a:schemeClr val="lt2"/>
                </a:solidFill>
                <a:latin typeface="Arial"/>
              </a:rPr>
              <a:t>LOCOMOTION</a:t>
            </a: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2727" y="883766"/>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CCCC"/>
        </a:solidFill>
        <a:effectLst/>
      </p:bgPr>
    </p:bg>
    <p:spTree>
      <p:nvGrpSpPr>
        <p:cNvPr id="1" name="Shape 52"/>
        <p:cNvGrpSpPr/>
        <p:nvPr/>
      </p:nvGrpSpPr>
      <p:grpSpPr>
        <a:xfrm>
          <a:off x="0" y="0"/>
          <a:ext cx="0" cy="0"/>
          <a:chOff x="0" y="0"/>
          <a:chExt cx="0" cy="0"/>
        </a:xfrm>
      </p:grpSpPr>
      <p:sp>
        <p:nvSpPr>
          <p:cNvPr id="53" name="Shape 53"/>
          <p:cNvSpPr/>
          <p:nvPr/>
        </p:nvSpPr>
        <p:spPr>
          <a:xfrm>
            <a:off x="520400" y="14075"/>
            <a:ext cx="8556299" cy="1292999"/>
          </a:xfrm>
          <a:prstGeom prst="rightArrow">
            <a:avLst>
              <a:gd name="adj1" fmla="val 50000"/>
              <a:gd name="adj2" fmla="val 500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54" name="Shape 54"/>
          <p:cNvPicPr preferRelativeResize="0"/>
          <p:nvPr/>
        </p:nvPicPr>
        <p:blipFill>
          <a:blip r:embed="rId5">
            <a:alphaModFix/>
          </a:blip>
          <a:stretch>
            <a:fillRect/>
          </a:stretch>
        </p:blipFill>
        <p:spPr>
          <a:xfrm>
            <a:off x="0" y="0"/>
            <a:ext cx="9144000" cy="5010374"/>
          </a:xfrm>
          <a:prstGeom prst="rect">
            <a:avLst/>
          </a:prstGeom>
          <a:noFill/>
          <a:ln>
            <a:noFill/>
          </a:ln>
        </p:spPr>
      </p:pic>
      <p:sp>
        <p:nvSpPr>
          <p:cNvPr id="55" name="Shape 55"/>
          <p:cNvSpPr txBox="1">
            <a:spLocks noGrp="1"/>
          </p:cNvSpPr>
          <p:nvPr>
            <p:ph type="title"/>
          </p:nvPr>
        </p:nvSpPr>
        <p:spPr>
          <a:xfrm>
            <a:off x="457200" y="249653"/>
            <a:ext cx="8229600" cy="857400"/>
          </a:xfrm>
          <a:prstGeom prst="rect">
            <a:avLst/>
          </a:prstGeom>
        </p:spPr>
        <p:txBody>
          <a:bodyPr lIns="91425" tIns="91425" rIns="91425" bIns="91425" anchor="b" anchorCtr="0">
            <a:noAutofit/>
          </a:bodyPr>
          <a:lstStyle/>
          <a:p>
            <a:pPr>
              <a:spcBef>
                <a:spcPts val="0"/>
              </a:spcBef>
              <a:buNone/>
            </a:pPr>
            <a:r>
              <a:rPr lang="en"/>
              <a:t>               </a:t>
            </a:r>
            <a:r>
              <a:rPr lang="en">
                <a:solidFill>
                  <a:srgbClr val="0000FF"/>
                </a:solidFill>
              </a:rPr>
              <a:t>THE OTHER SIDE</a:t>
            </a:r>
          </a:p>
        </p:txBody>
      </p:sp>
      <p:sp>
        <p:nvSpPr>
          <p:cNvPr id="56" name="Shape 56"/>
          <p:cNvSpPr txBox="1">
            <a:spLocks noGrp="1"/>
          </p:cNvSpPr>
          <p:nvPr>
            <p:ph type="body" idx="1"/>
          </p:nvPr>
        </p:nvSpPr>
        <p:spPr>
          <a:xfrm>
            <a:off x="0" y="1042800"/>
            <a:ext cx="8229600" cy="3725699"/>
          </a:xfrm>
          <a:prstGeom prst="rect">
            <a:avLst/>
          </a:prstGeom>
        </p:spPr>
        <p:txBody>
          <a:bodyPr lIns="91425" tIns="91425" rIns="91425" bIns="91425" anchor="t" anchorCtr="0">
            <a:noAutofit/>
          </a:bodyPr>
          <a:lstStyle/>
          <a:p>
            <a:pPr>
              <a:spcBef>
                <a:spcPts val="0"/>
              </a:spcBef>
              <a:buNone/>
            </a:pPr>
            <a:r>
              <a:rPr lang="en">
                <a:solidFill>
                  <a:srgbClr val="0000FF"/>
                </a:solidFill>
              </a:rPr>
              <a:t>“I got close to the fence and that girl ask my name.”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0016" y="1107053"/>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r>
              <a:rPr lang="en"/>
              <a:t>                    </a:t>
            </a:r>
          </a:p>
        </p:txBody>
      </p:sp>
      <p:sp>
        <p:nvSpPr>
          <p:cNvPr id="62" name="Shape 62"/>
          <p:cNvSpPr txBox="1">
            <a:spLocks noGrp="1"/>
          </p:cNvSpPr>
          <p:nvPr>
            <p:ph type="body" idx="1"/>
          </p:nvPr>
        </p:nvSpPr>
        <p:spPr>
          <a:xfrm>
            <a:off x="471550" y="1133800"/>
            <a:ext cx="8229600" cy="3725699"/>
          </a:xfrm>
          <a:prstGeom prst="rect">
            <a:avLst/>
          </a:prstGeom>
        </p:spPr>
        <p:txBody>
          <a:bodyPr lIns="91425" tIns="91425" rIns="91425" bIns="91425" anchor="t" anchorCtr="0">
            <a:noAutofit/>
          </a:bodyPr>
          <a:lstStyle/>
          <a:p>
            <a:pPr rtl="0">
              <a:spcBef>
                <a:spcPts val="0"/>
              </a:spcBef>
              <a:buNone/>
            </a:pPr>
            <a:r>
              <a:rPr lang="en"/>
              <a:t>My connection to The Other Side is when I went to Minnesota I wasn't scared to meet new people or play with new people.</a:t>
            </a:r>
          </a:p>
          <a:p>
            <a:pPr rtl="0">
              <a:spcBef>
                <a:spcPts val="0"/>
              </a:spcBef>
              <a:buNone/>
            </a:pPr>
            <a:endParaRPr/>
          </a:p>
          <a:p>
            <a:pPr lvl="0" rtl="0">
              <a:spcBef>
                <a:spcPts val="0"/>
              </a:spcBef>
              <a:buNone/>
            </a:pPr>
            <a:r>
              <a:rPr lang="en"/>
              <a:t>FROM JOSEPH</a:t>
            </a:r>
          </a:p>
        </p:txBody>
      </p:sp>
      <p:sp>
        <p:nvSpPr>
          <p:cNvPr id="63" name="Shape 63"/>
          <p:cNvSpPr/>
          <p:nvPr/>
        </p:nvSpPr>
        <p:spPr>
          <a:xfrm>
            <a:off x="476312" y="218198"/>
            <a:ext cx="8191371" cy="832963"/>
          </a:xfrm>
          <a:prstGeom prst="rect">
            <a:avLst/>
          </a:prstGeom>
        </p:spPr>
        <p:txBody>
          <a:bodyPr>
            <a:prstTxWarp prst="textPlain">
              <a:avLst/>
            </a:prstTxWarp>
          </a:bodyPr>
          <a:lstStyle/>
          <a:p>
            <a:pPr algn="ctr"/>
            <a:r>
              <a:rPr b="0" i="0">
                <a:ln w="19050" cap="flat">
                  <a:solidFill>
                    <a:schemeClr val="dk2"/>
                  </a:solidFill>
                  <a:prstDash val="solid"/>
                  <a:round/>
                  <a:headEnd type="none" w="med" len="med"/>
                  <a:tailEnd type="none" w="med" len="med"/>
                </a:ln>
                <a:solidFill>
                  <a:schemeClr val="lt2"/>
                </a:solidFill>
                <a:latin typeface="Arial"/>
              </a:rPr>
              <a:t>CONNECTIONS</a:t>
            </a:r>
          </a:p>
        </p:txBody>
      </p:sp>
      <p:pic>
        <p:nvPicPr>
          <p:cNvPr id="64" name="Shape 64"/>
          <p:cNvPicPr preferRelativeResize="0"/>
          <p:nvPr/>
        </p:nvPicPr>
        <p:blipFill>
          <a:blip r:embed="rId5">
            <a:alphaModFix/>
          </a:blip>
          <a:stretch>
            <a:fillRect/>
          </a:stretch>
        </p:blipFill>
        <p:spPr>
          <a:xfrm>
            <a:off x="5292225" y="2940625"/>
            <a:ext cx="3851775" cy="256324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2800" y="517599"/>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23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                    </a:t>
            </a:r>
          </a:p>
        </p:txBody>
      </p:sp>
      <p:sp>
        <p:nvSpPr>
          <p:cNvPr id="70" name="Shape 7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a:t>My connection to The Other Side is when I went to Texas I wasn't scared to meet or play with people.</a:t>
            </a:r>
          </a:p>
        </p:txBody>
      </p:sp>
      <p:sp>
        <p:nvSpPr>
          <p:cNvPr id="71" name="Shape 71"/>
          <p:cNvSpPr/>
          <p:nvPr/>
        </p:nvSpPr>
        <p:spPr>
          <a:xfrm>
            <a:off x="476312" y="218198"/>
            <a:ext cx="8191371" cy="832963"/>
          </a:xfrm>
          <a:prstGeom prst="rect">
            <a:avLst/>
          </a:prstGeom>
        </p:spPr>
        <p:txBody>
          <a:bodyPr>
            <a:prstTxWarp prst="textPlain">
              <a:avLst/>
            </a:prstTxWarp>
          </a:bodyPr>
          <a:lstStyle/>
          <a:p>
            <a:pPr algn="ctr"/>
            <a:r>
              <a:rPr b="0" i="0">
                <a:ln w="19050" cap="flat">
                  <a:solidFill>
                    <a:schemeClr val="dk2"/>
                  </a:solidFill>
                  <a:prstDash val="solid"/>
                  <a:round/>
                  <a:headEnd type="none" w="med" len="med"/>
                  <a:tailEnd type="none" w="med" len="med"/>
                </a:ln>
                <a:solidFill>
                  <a:schemeClr val="lt2"/>
                </a:solidFill>
                <a:latin typeface="Arial"/>
              </a:rPr>
              <a:t>CONNECTIONS</a:t>
            </a:r>
          </a:p>
        </p:txBody>
      </p:sp>
      <p:sp>
        <p:nvSpPr>
          <p:cNvPr id="72" name="Shape 72"/>
          <p:cNvSpPr txBox="1"/>
          <p:nvPr/>
        </p:nvSpPr>
        <p:spPr>
          <a:xfrm>
            <a:off x="774550" y="2928775"/>
            <a:ext cx="7781699" cy="1343400"/>
          </a:xfrm>
          <a:prstGeom prst="rect">
            <a:avLst/>
          </a:prstGeom>
          <a:noFill/>
          <a:ln>
            <a:noFill/>
          </a:ln>
        </p:spPr>
        <p:txBody>
          <a:bodyPr lIns="91425" tIns="91425" rIns="91425" bIns="91425" anchor="t" anchorCtr="0">
            <a:noAutofit/>
          </a:bodyPr>
          <a:lstStyle/>
          <a:p>
            <a:pPr>
              <a:spcBef>
                <a:spcPts val="0"/>
              </a:spcBef>
              <a:buNone/>
            </a:pPr>
            <a:endParaRPr/>
          </a:p>
        </p:txBody>
      </p:sp>
      <p:sp>
        <p:nvSpPr>
          <p:cNvPr id="73" name="Shape 73"/>
          <p:cNvSpPr/>
          <p:nvPr/>
        </p:nvSpPr>
        <p:spPr>
          <a:xfrm>
            <a:off x="0" y="3726775"/>
            <a:ext cx="6901671" cy="1135100"/>
          </a:xfrm>
          <a:prstGeom prst="rect">
            <a:avLst/>
          </a:prstGeom>
        </p:spPr>
        <p:txBody>
          <a:bodyPr>
            <a:prstTxWarp prst="textPlain">
              <a:avLst/>
            </a:prstTxWarp>
          </a:bodyPr>
          <a:lstStyle/>
          <a:p>
            <a:pPr algn="ctr"/>
            <a:r>
              <a:rPr b="0" i="0">
                <a:ln w="19050" cap="flat">
                  <a:solidFill>
                    <a:schemeClr val="dk2"/>
                  </a:solidFill>
                  <a:prstDash val="solid"/>
                  <a:round/>
                  <a:headEnd type="none" w="med" len="med"/>
                  <a:tailEnd type="none" w="med" len="med"/>
                </a:ln>
                <a:solidFill>
                  <a:schemeClr val="lt2"/>
                </a:solidFill>
                <a:latin typeface="Arial"/>
              </a:rPr>
              <a:t>From, Malachi</a:t>
            </a:r>
          </a:p>
        </p:txBody>
      </p:sp>
      <p:pic>
        <p:nvPicPr>
          <p:cNvPr id="74" name="Shape 74"/>
          <p:cNvPicPr preferRelativeResize="0"/>
          <p:nvPr/>
        </p:nvPicPr>
        <p:blipFill>
          <a:blip r:embed="rId5">
            <a:alphaModFix/>
          </a:blip>
          <a:stretch>
            <a:fillRect/>
          </a:stretch>
        </p:blipFill>
        <p:spPr>
          <a:xfrm>
            <a:off x="6956275" y="2773025"/>
            <a:ext cx="2187724" cy="2370475"/>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4167" y="1433017"/>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                         ENDING </a:t>
            </a:r>
          </a:p>
        </p:txBody>
      </p:sp>
      <p:sp>
        <p:nvSpPr>
          <p:cNvPr id="80" name="Shape 80"/>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a:spcBef>
                <a:spcPts val="0"/>
              </a:spcBef>
              <a:buNone/>
            </a:pPr>
            <a:r>
              <a:rPr lang="en" dirty="0"/>
              <a:t> I hope you learned learned something about courage. I hope you now have </a:t>
            </a:r>
            <a:r>
              <a:rPr lang="en-US" dirty="0" smtClean="0"/>
              <a:t>a </a:t>
            </a:r>
            <a:r>
              <a:rPr lang="en" dirty="0" smtClean="0"/>
              <a:t>deeper </a:t>
            </a:r>
            <a:r>
              <a:rPr lang="en" dirty="0"/>
              <a:t>understanding of what courage means.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5608" y="2439975"/>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432</Words>
  <Application>Microsoft Macintosh PowerPoint</Application>
  <PresentationFormat>On-screen Show (16:9)</PresentationFormat>
  <Paragraphs>27</Paragraphs>
  <Slides>7</Slides>
  <Notes>7</Notes>
  <HiddenSlides>0</HiddenSlides>
  <MMClips>8</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light-gradient</vt:lpstr>
      <vt:lpstr>PowerPoint Presentation</vt:lpstr>
      <vt:lpstr>                       THEME</vt:lpstr>
      <vt:lpstr>   </vt:lpstr>
      <vt:lpstr>               THE OTHER SIDE</vt:lpstr>
      <vt:lpstr>                    </vt:lpstr>
      <vt:lpstr>                    </vt:lpstr>
      <vt:lpstr>                         ENDING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Roberta Makely</cp:lastModifiedBy>
  <cp:revision>3</cp:revision>
  <dcterms:modified xsi:type="dcterms:W3CDTF">2015-05-20T17:14:14Z</dcterms:modified>
</cp:coreProperties>
</file>